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5" r:id="rId1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DBF294-6A9D-06C7-B5CA-60351B6C0D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F61C76C-295F-BB9B-84E2-D672595C3F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359E3D-631D-2494-8C01-80AE65A11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3A53-0BD4-4991-80B2-A61774BD6715}" type="datetimeFigureOut">
              <a:rPr lang="ru-KZ" smtClean="0"/>
              <a:t>04.11.2025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F0EC4E-2DEC-AED5-5E79-8232D0E6C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114B8C-6AFB-7AC0-FAD8-DCD3F8501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071C-0951-42D9-AAAE-7581AE3748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47178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780AC8-E937-B88C-F82D-FE8D83185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231A95F-4539-9ABF-E09A-BD2D4AD365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9207F7-6BCB-ADF3-6B7E-B03E11D09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3A53-0BD4-4991-80B2-A61774BD6715}" type="datetimeFigureOut">
              <a:rPr lang="ru-KZ" smtClean="0"/>
              <a:t>04.11.2025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8C0DD1-BDAA-BDBC-A1F4-BF2F7A052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03A13-783F-8160-C784-4A4F33829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071C-0951-42D9-AAAE-7581AE3748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7743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A1FE257-A086-77B6-C5EC-7734D1F4A8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6C08145-4115-1187-F3A8-FDC7111870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8E5AEE-A0BB-EEF1-FA81-B46E49980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3A53-0BD4-4991-80B2-A61774BD6715}" type="datetimeFigureOut">
              <a:rPr lang="ru-KZ" smtClean="0"/>
              <a:t>04.11.2025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D6453A-5A03-8E84-3953-FB0714728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9BEA8A-EC40-B4FA-6491-53AF6DCD7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071C-0951-42D9-AAAE-7581AE3748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08558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6FD3-D000-446E-9A07-BCF67B1B82DC}" type="datetimeFigureOut">
              <a:rPr lang="ru-KZ" smtClean="0"/>
              <a:t>04.11.2025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9B69-0CB1-49A9-B58B-A668A66FEF32}" type="slidenum">
              <a:rPr lang="ru-KZ" smtClean="0"/>
              <a:t>‹#›</a:t>
            </a:fld>
            <a:endParaRPr lang="ru-K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01621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6FD3-D000-446E-9A07-BCF67B1B82DC}" type="datetimeFigureOut">
              <a:rPr lang="ru-KZ" smtClean="0"/>
              <a:t>04.11.2025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9B69-0CB1-49A9-B58B-A668A66FEF3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075124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6FD3-D000-446E-9A07-BCF67B1B82DC}" type="datetimeFigureOut">
              <a:rPr lang="ru-KZ" smtClean="0"/>
              <a:t>04.11.2025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9B69-0CB1-49A9-B58B-A668A66FEF32}" type="slidenum">
              <a:rPr lang="ru-KZ" smtClean="0"/>
              <a:t>‹#›</a:t>
            </a:fld>
            <a:endParaRPr lang="ru-K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80230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6FD3-D000-446E-9A07-BCF67B1B82DC}" type="datetimeFigureOut">
              <a:rPr lang="ru-KZ" smtClean="0"/>
              <a:t>04.11.2025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9B69-0CB1-49A9-B58B-A668A66FEF3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453999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6FD3-D000-446E-9A07-BCF67B1B82DC}" type="datetimeFigureOut">
              <a:rPr lang="ru-KZ" smtClean="0"/>
              <a:t>04.11.2025</a:t>
            </a:fld>
            <a:endParaRPr lang="ru-K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9B69-0CB1-49A9-B58B-A668A66FEF3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944042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6FD3-D000-446E-9A07-BCF67B1B82DC}" type="datetimeFigureOut">
              <a:rPr lang="ru-KZ" smtClean="0"/>
              <a:t>04.11.2025</a:t>
            </a:fld>
            <a:endParaRPr lang="ru-K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9B69-0CB1-49A9-B58B-A668A66FEF3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290857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6FD3-D000-446E-9A07-BCF67B1B82DC}" type="datetimeFigureOut">
              <a:rPr lang="ru-KZ" smtClean="0"/>
              <a:t>04.11.2025</a:t>
            </a:fld>
            <a:endParaRPr lang="ru-K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K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9B69-0CB1-49A9-B58B-A668A66FEF3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587114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72F6FD3-D000-446E-9A07-BCF67B1B82DC}" type="datetimeFigureOut">
              <a:rPr lang="ru-KZ" smtClean="0"/>
              <a:t>04.11.2025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DD69B69-0CB1-49A9-B58B-A668A66FEF3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44561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F2AFAB-BB28-33AD-F426-092F4A657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D443C3-D52B-BB5F-2F03-0CD525452E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D8B11B-9279-20A0-5990-C8128C9A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3A53-0BD4-4991-80B2-A61774BD6715}" type="datetimeFigureOut">
              <a:rPr lang="ru-KZ" smtClean="0"/>
              <a:t>04.11.2025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7D3A31-BC93-A02B-A431-0F5E279BB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29F11D-5863-7E9C-77F8-0D7BCA2C0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071C-0951-42D9-AAAE-7581AE3748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061989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6FD3-D000-446E-9A07-BCF67B1B82DC}" type="datetimeFigureOut">
              <a:rPr lang="ru-KZ" smtClean="0"/>
              <a:t>04.11.2025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9B69-0CB1-49A9-B58B-A668A66FEF3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972109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6FD3-D000-446E-9A07-BCF67B1B82DC}" type="datetimeFigureOut">
              <a:rPr lang="ru-KZ" smtClean="0"/>
              <a:t>04.11.2025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9B69-0CB1-49A9-B58B-A668A66FEF3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553636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6FD3-D000-446E-9A07-BCF67B1B82DC}" type="datetimeFigureOut">
              <a:rPr lang="ru-KZ" smtClean="0"/>
              <a:t>04.11.2025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9B69-0CB1-49A9-B58B-A668A66FEF3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230846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8E4138-B154-5776-A824-EBB4EC8CE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FCAE4FD-912F-94C0-45BC-39943CF0A9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66F448-C0A7-A90C-AB9E-CB37AB7E8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3A53-0BD4-4991-80B2-A61774BD6715}" type="datetimeFigureOut">
              <a:rPr lang="ru-KZ" smtClean="0"/>
              <a:t>04.11.2025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A9CBC3-FBE2-A2F5-A0F0-64F473A16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53F910-B87F-DFA6-6FA2-40ABB4422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071C-0951-42D9-AAAE-7581AE3748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33061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0D38F5-0B13-516B-5553-8D226F379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C12DD4-EE9B-55D4-CBCC-9154F3AF23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0004721-FE1B-E53F-49B3-E9EF66DB79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E6FFE35-D66E-E4DF-35CF-A6182DA3D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3A53-0BD4-4991-80B2-A61774BD6715}" type="datetimeFigureOut">
              <a:rPr lang="ru-KZ" smtClean="0"/>
              <a:t>04.11.2025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AFE071-E681-E1DC-D823-A742C5E7D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4D852FF-23DD-CBBA-6F60-7B0947F90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071C-0951-42D9-AAAE-7581AE3748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45658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EEC356-351F-9743-3B00-D8EF67AB1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F193C0-7792-D808-96F3-B67E5678FF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1F7D8BF-D6E7-F855-D2DB-1E489C1752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4E0389B-BB57-7B70-D847-0E6ACAD9F4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DD8AA96-D470-6740-8114-EC599B99CB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5AA9BD9-C59F-28B5-3368-EE777105F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3A53-0BD4-4991-80B2-A61774BD6715}" type="datetimeFigureOut">
              <a:rPr lang="ru-KZ" smtClean="0"/>
              <a:t>04.11.2025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49EACAD-25BF-F668-DB96-B5B84E69C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0274EE0-6361-D8D9-8353-E940B49D1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071C-0951-42D9-AAAE-7581AE3748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3873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77170C-280A-172F-CF86-B192AE818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E6B274A-5C49-B5F9-8DFC-EF2454AB5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3A53-0BD4-4991-80B2-A61774BD6715}" type="datetimeFigureOut">
              <a:rPr lang="ru-KZ" smtClean="0"/>
              <a:t>04.11.2025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5A995D4-C44C-0F2E-9C50-0B1CBBF62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D5E5A1E-69BB-5322-D279-811EAFDAF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071C-0951-42D9-AAAE-7581AE3748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53216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2368E85-914F-3859-A7BD-67A88900E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3A53-0BD4-4991-80B2-A61774BD6715}" type="datetimeFigureOut">
              <a:rPr lang="ru-KZ" smtClean="0"/>
              <a:t>04.11.2025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812BEB6-0F25-D149-736B-4E4B06C48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38DA532-0D20-4AD2-E61E-2F433DA15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071C-0951-42D9-AAAE-7581AE3748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93241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3D1CF6-33A4-DDE6-60C6-BD59A7DE8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9DA1BA-AD0C-2AE5-93E3-518A4C6EC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78798FE-5450-4193-E554-9EC33775BF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6DCC95C-6B59-630A-F5BE-F13B3C7BD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3A53-0BD4-4991-80B2-A61774BD6715}" type="datetimeFigureOut">
              <a:rPr lang="ru-KZ" smtClean="0"/>
              <a:t>04.11.2025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9455220-1CC3-5630-B6A9-CA453501B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5668C37-5584-AEB9-23B4-FBECFB69F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071C-0951-42D9-AAAE-7581AE3748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86773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0C9A05-2538-F83D-C55B-D82187DAC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D2EFBEF-E09D-4218-19EE-3CB0ED17D0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80B4F79-DEF8-2944-D694-3B17F3FF19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B06DB6-26DB-C38B-CF0F-F4EDA40C0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3A53-0BD4-4991-80B2-A61774BD6715}" type="datetimeFigureOut">
              <a:rPr lang="ru-KZ" smtClean="0"/>
              <a:t>04.11.2025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8D142B2-EB07-995D-5700-8B9C82139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70DC543-9D80-017F-072A-5A4E08545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071C-0951-42D9-AAAE-7581AE3748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18262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3E5EDD-91BA-E43D-7D5A-17791A975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4185E42-5037-B342-7D9E-A9E4BA8D48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BC80E4-B86E-701F-B3C4-F08A268F07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E9C3A53-0BD4-4991-80B2-A61774BD6715}" type="datetimeFigureOut">
              <a:rPr lang="ru-KZ" smtClean="0"/>
              <a:t>04.11.2025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031002-436A-05BD-994A-C0AF77740A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2643E4-7759-4669-9EB0-345789A742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E3071C-0951-42D9-AAAE-7581AE3748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40293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72F6FD3-D000-446E-9A07-BCF67B1B82DC}" type="datetimeFigureOut">
              <a:rPr lang="ru-KZ" smtClean="0"/>
              <a:t>04.11.2025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DD69B69-0CB1-49A9-B58B-A668A66FEF32}" type="slidenum">
              <a:rPr lang="ru-KZ" smtClean="0"/>
              <a:t>‹#›</a:t>
            </a:fld>
            <a:endParaRPr lang="ru-K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893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Молекулярная структура стекла">
            <a:extLst>
              <a:ext uri="{FF2B5EF4-FFF2-40B4-BE49-F238E27FC236}">
                <a16:creationId xmlns:a16="http://schemas.microsoft.com/office/drawing/2014/main" id="{65F37DC9-207D-AAB5-71CC-8210347BB75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21EAD7-E50E-5F28-3BAF-8C3C20ED29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59" y="2316533"/>
            <a:ext cx="11673841" cy="2008578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/>
              <a:t>The basis of the theory of chemical bonds in various types of compounds. The main types of chemical bonds. Basic rules of the theory of valence bonds (VB).</a:t>
            </a:r>
            <a:endParaRPr lang="ru-KZ" sz="4000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B2CDE2C-0946-5772-38E4-EDC0EF93AC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>
            <a:normAutofit/>
          </a:bodyPr>
          <a:lstStyle/>
          <a:p>
            <a:pPr algn="r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r"/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pHd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Bakhadur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askar</a:t>
            </a:r>
            <a:endParaRPr lang="ru-KZ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7AB95BF-57D0-4E49-9EF2-408B47C8D4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10">
            <a:extLst>
              <a:ext uri="{FF2B5EF4-FFF2-40B4-BE49-F238E27FC236}">
                <a16:creationId xmlns:a16="http://schemas.microsoft.com/office/drawing/2014/main" id="{1C520CBD-F82E-44E4-BDA5-128716AD79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K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618AE32-A526-42FC-A854-732740BD3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K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74C346-2E12-A186-441B-525BAC014E78}"/>
              </a:ext>
            </a:extLst>
          </p:cNvPr>
          <p:cNvSpPr txBox="1"/>
          <p:nvPr/>
        </p:nvSpPr>
        <p:spPr>
          <a:xfrm>
            <a:off x="10342880" y="4775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K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AA02907-CD6E-E230-4946-B185503AAE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" y="195606"/>
            <a:ext cx="1608378" cy="1663727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E026B11E-9099-F5A4-0EB1-0E6F6F2A8A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3859" y="126514"/>
            <a:ext cx="1755741" cy="173282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94E98EEF-3D32-15E0-299F-A1AEBCFFA38D}"/>
              </a:ext>
            </a:extLst>
          </p:cNvPr>
          <p:cNvSpPr txBox="1"/>
          <p:nvPr/>
        </p:nvSpPr>
        <p:spPr>
          <a:xfrm>
            <a:off x="1850279" y="307328"/>
            <a:ext cx="82811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Al-Farabi Kazakh National University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Faculty of Chemistry and Chemical technology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Department of General and Inorganic Chemistry</a:t>
            </a:r>
            <a:endParaRPr kumimoji="0" lang="ru-K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264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0AA6468-80AC-4DDF-9CFB-C7A9507E2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K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6B74C6-51F8-1CBD-0DE8-C18A41D7D9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40080"/>
            <a:ext cx="3659246" cy="2926080"/>
          </a:xfrm>
        </p:spPr>
        <p:txBody>
          <a:bodyPr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Questions?</a:t>
            </a:r>
            <a:endParaRPr lang="ru-KZ" sz="4400">
              <a:solidFill>
                <a:srgbClr val="FFFFFF"/>
              </a:solidFill>
            </a:endParaRPr>
          </a:p>
        </p:txBody>
      </p:sp>
      <p:pic>
        <p:nvPicPr>
          <p:cNvPr id="4" name="Picture 3" descr="Желтый вопросительный знак">
            <a:extLst>
              <a:ext uri="{FF2B5EF4-FFF2-40B4-BE49-F238E27FC236}">
                <a16:creationId xmlns:a16="http://schemas.microsoft.com/office/drawing/2014/main" id="{AC8FCF41-CA8A-86E8-5A8A-7FE748C0950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926"/>
          <a:stretch>
            <a:fillRect/>
          </a:stretch>
        </p:blipFill>
        <p:spPr>
          <a:xfrm>
            <a:off x="4639733" y="10"/>
            <a:ext cx="7552266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AB900CC-5074-4746-A1A4-AF640455B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475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K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3370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2ABB703-2B0E-4C3B-B4A2-F3973548E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AD2027-6CD2-2BAA-928B-0D35C2877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>
            <a:normAutofit/>
          </a:bodyPr>
          <a:lstStyle/>
          <a:p>
            <a:r>
              <a:rPr lang="en-US" b="1" dirty="0"/>
              <a:t>Chemical bonding</a:t>
            </a:r>
            <a:endParaRPr lang="ru-KZ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2E8253D-BDA2-74B7-17E7-9F9B4936B06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910"/>
          <a:stretch>
            <a:fillRect/>
          </a:stretch>
        </p:blipFill>
        <p:spPr>
          <a:xfrm>
            <a:off x="1031508" y="1293404"/>
            <a:ext cx="4693615" cy="4271191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C21570E-E159-49A6-9891-FA397B7A9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AD0FBD-DBDA-2685-DC72-28D17E246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684" y="2198914"/>
            <a:ext cx="5127172" cy="3670180"/>
          </a:xfrm>
        </p:spPr>
        <p:txBody>
          <a:bodyPr>
            <a:normAutofit/>
          </a:bodyPr>
          <a:lstStyle/>
          <a:p>
            <a:r>
              <a:rPr lang="en-US" sz="1900"/>
              <a:t>Chemical bonding is the force that holds atoms together to form molecules and compounds.</a:t>
            </a:r>
          </a:p>
          <a:p>
            <a:r>
              <a:rPr lang="en-US" sz="1900"/>
              <a:t>Understanding bonding is essential for explaining the structure, stability, and properties of substances.</a:t>
            </a:r>
          </a:p>
          <a:p>
            <a:r>
              <a:rPr lang="en-US" sz="1900"/>
              <a:t>Theories of bonding, including Valence Bond (VB) theory and Molecular Orbital (MO) theory, help describe how atoms combine and share electrons.</a:t>
            </a:r>
          </a:p>
          <a:p>
            <a:r>
              <a:rPr lang="en-US" sz="1900"/>
              <a:t>Chemical bonds arise mainly from the interactions between the outermost (valence) electrons of atoms.</a:t>
            </a:r>
          </a:p>
          <a:p>
            <a:endParaRPr lang="ru-KZ" sz="19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95DA498-D9A2-4DA9-B9DA-B3776E08C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2A73093-4B9D-420D-B17E-52293703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241956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2ABB703-2B0E-4C3B-B4A2-F3973548E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613BAE-E814-848B-D2BF-78396ACB3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>
            <a:normAutofit/>
          </a:bodyPr>
          <a:lstStyle/>
          <a:p>
            <a:r>
              <a:rPr lang="en-US" sz="4100" b="1" dirty="0"/>
              <a:t>The basis of the theory of chemical bonds</a:t>
            </a:r>
            <a:endParaRPr lang="ru-KZ" sz="41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CEC22D4-7AF5-E0DB-2B3E-A27078A1599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399"/>
          <a:stretch>
            <a:fillRect/>
          </a:stretch>
        </p:blipFill>
        <p:spPr>
          <a:xfrm>
            <a:off x="643192" y="2188481"/>
            <a:ext cx="5451627" cy="216099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C21570E-E159-49A6-9891-FA397B7A9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43C943-CEE3-E1D9-2035-F2204E2EC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684" y="2198914"/>
            <a:ext cx="5127172" cy="3670180"/>
          </a:xfrm>
        </p:spPr>
        <p:txBody>
          <a:bodyPr>
            <a:normAutofit/>
          </a:bodyPr>
          <a:lstStyle/>
          <a:p>
            <a:r>
              <a:rPr lang="en-US" dirty="0"/>
              <a:t>Atoms tend to achieve stable electronic configurations similar to noble gases (octet rule).</a:t>
            </a:r>
          </a:p>
          <a:p>
            <a:r>
              <a:rPr lang="en-US" dirty="0"/>
              <a:t>Bonds form when atoms gain, lose, or share electrons to achieve stability.</a:t>
            </a:r>
          </a:p>
          <a:p>
            <a:r>
              <a:rPr lang="en-US" dirty="0"/>
              <a:t>The type and strength of a bond depend on electronegativity differences, orbital overlap, and energy minimization.</a:t>
            </a:r>
          </a:p>
          <a:p>
            <a:r>
              <a:rPr lang="en-US" dirty="0"/>
              <a:t>The formation of a chemical bond always leads to a decrease in the total potential energy of the system.</a:t>
            </a:r>
          </a:p>
          <a:p>
            <a:endParaRPr lang="ru-KZ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95DA498-D9A2-4DA9-B9DA-B3776E08C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A73093-4B9D-420D-B17E-52293703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36686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2ABB703-2B0E-4C3B-B4A2-F3973548E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B5C3E8-22EC-09AB-13A8-8D95D36FA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>
            <a:normAutofit/>
          </a:bodyPr>
          <a:lstStyle/>
          <a:p>
            <a:r>
              <a:rPr lang="en-US" b="1" dirty="0"/>
              <a:t>Main types of chemical bonds</a:t>
            </a:r>
            <a:endParaRPr lang="ru-KZ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FC960DF-52BB-2103-CA0A-F54020B929E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222" r="156" b="12593"/>
          <a:stretch>
            <a:fillRect/>
          </a:stretch>
        </p:blipFill>
        <p:spPr>
          <a:xfrm>
            <a:off x="643192" y="1477854"/>
            <a:ext cx="5451627" cy="3582251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C21570E-E159-49A6-9891-FA397B7A9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5AB2B1-2B68-21E5-6927-BBD817466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684" y="2198914"/>
            <a:ext cx="5127172" cy="3670180"/>
          </a:xfrm>
        </p:spPr>
        <p:txBody>
          <a:bodyPr>
            <a:normAutofit/>
          </a:bodyPr>
          <a:lstStyle/>
          <a:p>
            <a:r>
              <a:rPr lang="en-US" sz="1800" b="1" dirty="0"/>
              <a:t>Ionic Bond- </a:t>
            </a:r>
            <a:r>
              <a:rPr lang="en-US" sz="1800" dirty="0"/>
              <a:t>formed by electron transfer between metals and nonmetals. Example: NaCl (Na⁺ and Cl⁻).</a:t>
            </a:r>
          </a:p>
          <a:p>
            <a:r>
              <a:rPr lang="en-US" sz="1800" b="1" dirty="0"/>
              <a:t>Covalent Bond- </a:t>
            </a:r>
            <a:r>
              <a:rPr lang="en-US" sz="1800" dirty="0"/>
              <a:t>formed by sharing electron pairs between atoms. Example: H₂, O₂, CH₄.</a:t>
            </a:r>
          </a:p>
          <a:p>
            <a:r>
              <a:rPr lang="en-US" sz="1800" b="1" dirty="0"/>
              <a:t>Metallic Bond- </a:t>
            </a:r>
            <a:r>
              <a:rPr lang="en-US" sz="1800" dirty="0"/>
              <a:t>electrons are delocalized and move freely among metal cations. Explains conductivity and malleability in metals.</a:t>
            </a:r>
          </a:p>
          <a:p>
            <a:r>
              <a:rPr lang="en-US" sz="1800" b="1" dirty="0"/>
              <a:t>Coordinate (Dative) Bond (</a:t>
            </a:r>
            <a:r>
              <a:rPr lang="ru-RU" sz="1800" b="1" dirty="0"/>
              <a:t> </a:t>
            </a:r>
            <a:r>
              <a:rPr lang="en-US" sz="1800" b="1" dirty="0"/>
              <a:t>Hydrogen bond- case of this </a:t>
            </a:r>
            <a:r>
              <a:rPr lang="en-US" sz="1800" b="1" dirty="0" err="1"/>
              <a:t>dono</a:t>
            </a:r>
            <a:r>
              <a:rPr lang="en-US" sz="1800" b="1" dirty="0"/>
              <a:t>-acceptor bond)</a:t>
            </a:r>
            <a:endParaRPr lang="en-US" sz="1800" dirty="0"/>
          </a:p>
          <a:p>
            <a:pPr marL="201168" lvl="1" indent="0">
              <a:buNone/>
            </a:pPr>
            <a:r>
              <a:rPr lang="en-US" dirty="0"/>
              <a:t>Both shared electrons come from one atom (donor → acceptor). Example: NH₄⁺ ion formation.</a:t>
            </a:r>
          </a:p>
          <a:p>
            <a:endParaRPr lang="ru-KZ" sz="13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95DA498-D9A2-4DA9-B9DA-B3776E08C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A73093-4B9D-420D-B17E-52293703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03227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2ABB703-2B0E-4C3B-B4A2-F3973548E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2C0A84-10AB-30E5-153B-628E02968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>
            <a:normAutofit/>
          </a:bodyPr>
          <a:lstStyle/>
          <a:p>
            <a:r>
              <a:rPr lang="en-US" b="1" dirty="0"/>
              <a:t>Polarity and bond characteristics</a:t>
            </a:r>
            <a:endParaRPr lang="ru-KZ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681778F-44BB-B1E3-2671-4D94552BF0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192" y="2287687"/>
            <a:ext cx="5451627" cy="1962584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C21570E-E159-49A6-9891-FA397B7A9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11578F-0E6C-05D4-D213-B00D1D07B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684" y="2198914"/>
            <a:ext cx="5127172" cy="3670180"/>
          </a:xfrm>
        </p:spPr>
        <p:txBody>
          <a:bodyPr>
            <a:normAutofit/>
          </a:bodyPr>
          <a:lstStyle/>
          <a:p>
            <a:r>
              <a:rPr lang="en-US" dirty="0"/>
              <a:t>Polarity depends on the difference in electronegativity between bonded atoms.</a:t>
            </a:r>
          </a:p>
          <a:p>
            <a:pPr lvl="1"/>
            <a:r>
              <a:rPr lang="en-US" dirty="0"/>
              <a:t>Nonpolar: equal sharing (e.g., H₂, Cl₂).</a:t>
            </a:r>
          </a:p>
          <a:p>
            <a:pPr lvl="1"/>
            <a:r>
              <a:rPr lang="en-US" dirty="0"/>
              <a:t>Polar: unequal sharing (e.g., HCl, HF).</a:t>
            </a:r>
          </a:p>
          <a:p>
            <a:r>
              <a:rPr lang="en-US" dirty="0"/>
              <a:t>Bond length: average distance between nuclei of bonded atoms.</a:t>
            </a:r>
          </a:p>
          <a:p>
            <a:r>
              <a:rPr lang="en-US" dirty="0"/>
              <a:t>Bond energy: energy required to break one mole of bonds.</a:t>
            </a:r>
          </a:p>
          <a:p>
            <a:r>
              <a:rPr lang="en-US" dirty="0"/>
              <a:t>Bond order: number of shared electron pairs between atoms.</a:t>
            </a:r>
          </a:p>
          <a:p>
            <a:endParaRPr lang="ru-KZ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95DA498-D9A2-4DA9-B9DA-B3776E08C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A73093-4B9D-420D-B17E-52293703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23404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E5958DBC-F4DA-42A8-8C52-860179790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6C2EAF-575A-B1D6-B650-6EC76A8E9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4679" y="634946"/>
            <a:ext cx="6405063" cy="1450757"/>
          </a:xfrm>
        </p:spPr>
        <p:txBody>
          <a:bodyPr>
            <a:normAutofit/>
          </a:bodyPr>
          <a:lstStyle/>
          <a:p>
            <a:r>
              <a:rPr lang="en-US" b="1" dirty="0"/>
              <a:t>Introduction to valence bond (VB) theory</a:t>
            </a:r>
            <a:endParaRPr lang="ru-KZ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37AB664-9EE2-6DC7-0D0B-9AE615B03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99" y="723635"/>
            <a:ext cx="4020297" cy="2191061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9FCC9A9-2031-4283-9B27-34B62BB7F3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81247" y="2086188"/>
            <a:ext cx="5852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00E756-C5A3-4847-F6D2-A02D6E1D50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391" y="3218101"/>
            <a:ext cx="3723512" cy="2476136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8BC627F9-7001-8A5C-2FB4-90D35BF4D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4679" y="2198914"/>
            <a:ext cx="6405063" cy="3670180"/>
          </a:xfrm>
        </p:spPr>
        <p:txBody>
          <a:bodyPr>
            <a:normAutofit/>
          </a:bodyPr>
          <a:lstStyle/>
          <a:p>
            <a:r>
              <a:rPr lang="en-US" dirty="0"/>
              <a:t>Proposed by Heitler and London (1927) and developed by Pauling and others.</a:t>
            </a:r>
          </a:p>
          <a:p>
            <a:r>
              <a:rPr lang="en-US" dirty="0"/>
              <a:t>VB theory describes covalent bonding in terms of overlapping atomic orbitals containing unpaired electrons.</a:t>
            </a:r>
          </a:p>
          <a:p>
            <a:r>
              <a:rPr lang="en-US" dirty="0"/>
              <a:t>A chemical bond forms when two atomic orbitals overlap and share a pair of electrons with opposite spins.</a:t>
            </a:r>
          </a:p>
          <a:p>
            <a:r>
              <a:rPr lang="en-US" dirty="0"/>
              <a:t>Emphasizes localized bonds between specific pairs of atoms.</a:t>
            </a:r>
          </a:p>
          <a:p>
            <a:endParaRPr lang="ru-KZ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1DDD252-D7C8-4CE5-9C61-D60D722BC2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FBD75F5-C49C-4F6A-8D43-7A5939C23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91118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2ABB703-2B0E-4C3B-B4A2-F3973548E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3BE9D8-57E5-27C9-C044-5EB3957AF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>
            <a:normAutofit/>
          </a:bodyPr>
          <a:lstStyle/>
          <a:p>
            <a:r>
              <a:rPr lang="en-US" b="1" dirty="0"/>
              <a:t>Basic rules of valence bond theory</a:t>
            </a:r>
            <a:endParaRPr lang="ru-KZ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DC6302-221C-4450-8EBD-FCFA081A81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192" y="1442685"/>
            <a:ext cx="5451627" cy="3652589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C21570E-E159-49A6-9891-FA397B7A9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79C799-573C-83D7-B9A3-CA172F105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684" y="2198914"/>
            <a:ext cx="5127172" cy="3670180"/>
          </a:xfrm>
        </p:spPr>
        <p:txBody>
          <a:bodyPr>
            <a:normAutofit/>
          </a:bodyPr>
          <a:lstStyle/>
          <a:p>
            <a:r>
              <a:rPr lang="en-US" sz="1700" dirty="0"/>
              <a:t>Overlap principle : the greater the overlap between atomic orbitals, the stronger the bond.</a:t>
            </a:r>
          </a:p>
          <a:p>
            <a:r>
              <a:rPr lang="en-US" sz="1700" dirty="0"/>
              <a:t>Opposite spins : bonding electrons must have opposite spins.</a:t>
            </a:r>
          </a:p>
          <a:p>
            <a:r>
              <a:rPr lang="en-US" sz="1700" dirty="0"/>
              <a:t>Hybridization : atomic orbitals mix to form new equivalent orbitals (</a:t>
            </a:r>
            <a:r>
              <a:rPr lang="en-US" sz="1700" dirty="0" err="1"/>
              <a:t>sp</a:t>
            </a:r>
            <a:r>
              <a:rPr lang="en-US" sz="1700" dirty="0"/>
              <a:t>, sp², sp³, etc.).</a:t>
            </a:r>
          </a:p>
          <a:p>
            <a:r>
              <a:rPr lang="en-US" sz="1700" dirty="0"/>
              <a:t>Resonance : when multiple Lewis structures are possible, the actual molecule is a hybrid of all.</a:t>
            </a:r>
          </a:p>
          <a:p>
            <a:r>
              <a:rPr lang="en-US" sz="1700" dirty="0"/>
              <a:t>Energy consideration : bond forms only if total energy of the molecule is lower than that of separated atoms.</a:t>
            </a:r>
          </a:p>
          <a:p>
            <a:endParaRPr lang="ru-KZ" sz="17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95DA498-D9A2-4DA9-B9DA-B3776E08C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A73093-4B9D-420D-B17E-52293703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96857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2579DAE-C141-48DB-810E-C070C3008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2FD90C3-6350-4D5B-9738-6E94EDF30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256A6DE-642B-7A25-014A-6AC82AE0B3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1003" y="905933"/>
            <a:ext cx="3741998" cy="503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318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4B669C-B4DB-F6A2-1047-2ACAC3267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Conclusion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B9517A-4531-DC17-9C6C-FCDFEFAA11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Chemical bonds are the foundation of all chemical structures and reactions.</a:t>
            </a:r>
          </a:p>
          <a:p>
            <a:r>
              <a:rPr lang="en-US" dirty="0"/>
              <a:t>The main types of bonds—ionic, covalent, metallic, and coordinate—arise from different electron interactions.</a:t>
            </a:r>
          </a:p>
          <a:p>
            <a:r>
              <a:rPr lang="en-US" dirty="0"/>
              <a:t>Valence bond theory provides a powerful localized approach to understanding covalent bonding through orbital overlap and hybridization.</a:t>
            </a:r>
          </a:p>
          <a:p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17601992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591</Words>
  <Application>Microsoft Office PowerPoint</Application>
  <PresentationFormat>Широкоэкранный</PresentationFormat>
  <Paragraphs>45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Calibri Light</vt:lpstr>
      <vt:lpstr>Тема Office</vt:lpstr>
      <vt:lpstr>Ретро</vt:lpstr>
      <vt:lpstr>The basis of the theory of chemical bonds in various types of compounds. The main types of chemical bonds. Basic rules of the theory of valence bonds (VB).</vt:lpstr>
      <vt:lpstr>Chemical bonding</vt:lpstr>
      <vt:lpstr>The basis of the theory of chemical bonds</vt:lpstr>
      <vt:lpstr>Main types of chemical bonds</vt:lpstr>
      <vt:lpstr>Polarity and bond characteristics</vt:lpstr>
      <vt:lpstr>Introduction to valence bond (VB) theory</vt:lpstr>
      <vt:lpstr>Basic rules of valence bond theory</vt:lpstr>
      <vt:lpstr>Презентация PowerPoint</vt:lpstr>
      <vt:lpstr>Conclusion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eze</dc:creator>
  <cp:lastModifiedBy>eze</cp:lastModifiedBy>
  <cp:revision>3</cp:revision>
  <dcterms:created xsi:type="dcterms:W3CDTF">2025-11-04T13:13:58Z</dcterms:created>
  <dcterms:modified xsi:type="dcterms:W3CDTF">2025-11-04T13:58:54Z</dcterms:modified>
</cp:coreProperties>
</file>